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1"/>
  </p:notesMasterIdLst>
  <p:sldIdLst>
    <p:sldId id="256" r:id="rId2"/>
    <p:sldId id="260" r:id="rId3"/>
    <p:sldId id="262" r:id="rId4"/>
    <p:sldId id="265" r:id="rId5"/>
    <p:sldId id="264" r:id="rId6"/>
    <p:sldId id="257" r:id="rId7"/>
    <p:sldId id="258" r:id="rId8"/>
    <p:sldId id="259" r:id="rId9"/>
    <p:sldId id="26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610"/>
    <p:restoredTop sz="86392"/>
  </p:normalViewPr>
  <p:slideViewPr>
    <p:cSldViewPr snapToGrid="0" snapToObjects="1">
      <p:cViewPr>
        <p:scale>
          <a:sx n="63" d="100"/>
          <a:sy n="63" d="100"/>
        </p:scale>
        <p:origin x="1216" y="83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The tobacco industry has aggressively marketed tobacco products to young people and African Americans, especially in urban communities. </a:t>
            </a:r>
            <a:endParaRPr lang="en-US" sz="1200" b="0" i="0" u="none" strike="noStrike" kern="1200" baseline="300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Seven out of 10 African American youth ages 12-17 who smoke use menthol cigarettes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300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300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br>
              <a:rPr lang="en-US" dirty="0"/>
            </a:br>
            <a:endParaRPr lang="en-US" dirty="0"/>
          </a:p>
        </p:txBody>
      </p:sp>
      <p:sp>
        <p:nvSpPr>
          <p:cNvPr id="4" name="Slide Number Placeholder 3"/>
          <p:cNvSpPr>
            <a:spLocks noGrp="1"/>
          </p:cNvSpPr>
          <p:nvPr>
            <p:ph type="sldNum" sz="quarter" idx="5"/>
          </p:nvPr>
        </p:nvSpPr>
        <p:spPr/>
        <p:txBody>
          <a:bodyPr/>
          <a:lstStyle/>
          <a:p>
            <a:fld id="{C8A53BBF-6F9B-CD41-A71F-6FABFE262D0B}" type="slidenum">
              <a:rPr lang="en-US" smtClean="0"/>
              <a:t>2</a:t>
            </a:fld>
            <a:endParaRPr lang="en-US"/>
          </a:p>
        </p:txBody>
      </p:sp>
    </p:spTree>
    <p:extLst>
      <p:ext uri="{BB962C8B-B14F-4D97-AF65-F5344CB8AC3E}">
        <p14:creationId xmlns:p14="http://schemas.microsoft.com/office/powerpoint/2010/main" val="427109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-May be marketed as less harmless for people; mainly active smokers. True only pertaining to adults trying to quit smoking, not true for youth and young adults. </a:t>
            </a:r>
          </a:p>
          <a:p>
            <a:r>
              <a:rPr lang="en-US" dirty="0"/>
              <a:t>-Scientist still unsure of long term health effects of e-cigarettes.</a:t>
            </a:r>
          </a:p>
          <a:p>
            <a:r>
              <a:rPr lang="en-US" dirty="0"/>
              <a:t>-E-cigs causes for the smoker to inhale other metal compounds through aerosolization while smoking the product; metal not supposed to be in lung tissue! Also goes for flavors that are inhaled rather than digested. </a:t>
            </a:r>
          </a:p>
          <a:p>
            <a:endParaRPr lang="en-US" dirty="0"/>
          </a:p>
        </p:txBody>
      </p:sp>
    </p:spTree>
    <p:extLst>
      <p:ext uri="{BB962C8B-B14F-4D97-AF65-F5344CB8AC3E}">
        <p14:creationId xmlns:p14="http://schemas.microsoft.com/office/powerpoint/2010/main" val="813843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Highlight bullet points 1, 6, 7.</a:t>
            </a:r>
          </a:p>
        </p:txBody>
      </p:sp>
    </p:spTree>
    <p:extLst>
      <p:ext uri="{BB962C8B-B14F-4D97-AF65-F5344CB8AC3E}">
        <p14:creationId xmlns:p14="http://schemas.microsoft.com/office/powerpoint/2010/main" val="3339469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Tobacco companies also target menthol cigarette marketing to people who are new to smoking, mostly young people, using themes and images that appeal to these groups, like popularity, being accepted by people in their age group, and positive self-image. There also is heavy marketing by tobacco companies in African American neighborhoods, magazines that are popular with African Americans, and at music and lifestyle events aimed at African American</a:t>
            </a: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8A53BBF-6F9B-CD41-A71F-6FABFE262D0B}" type="slidenum">
              <a:rPr lang="en-US" smtClean="0"/>
              <a:t>7</a:t>
            </a:fld>
            <a:endParaRPr lang="en-US"/>
          </a:p>
        </p:txBody>
      </p:sp>
    </p:spTree>
    <p:extLst>
      <p:ext uri="{BB962C8B-B14F-4D97-AF65-F5344CB8AC3E}">
        <p14:creationId xmlns:p14="http://schemas.microsoft.com/office/powerpoint/2010/main" val="532392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-Bedsides the health effects that have been mentioned prior in this presentation-damages to the brain development of youth, there are several other health effects as a result of smoking. </a:t>
            </a:r>
          </a:p>
          <a:p>
            <a:r>
              <a:rPr lang="en-US" dirty="0"/>
              <a:t>-Scientist still unsure of long term health effects of e-cigarettes.</a:t>
            </a:r>
          </a:p>
          <a:p>
            <a:r>
              <a:rPr lang="en-US" dirty="0"/>
              <a:t>-Smoking can cause almost every type of cancer in the body. </a:t>
            </a:r>
          </a:p>
          <a:p>
            <a:r>
              <a:rPr lang="en-US" dirty="0"/>
              <a:t>-E-cigs have ability to allow smoker to inhale other metal compounds through aerosolization while smoking the product; metal not supposed to be in lung tissue! Also goes for flavors that are inhaled rather than digested. </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-Cancer r/t smoking: </a:t>
            </a:r>
          </a:p>
          <a:p>
            <a:r>
              <a:rPr lang="en-US" sz="1200" b="0" i="0" kern="1200" dirty="0">
                <a:solidFill>
                  <a:schemeClr val="tx1"/>
                </a:solidFill>
                <a:effectLst/>
                <a:latin typeface="+mn-lt"/>
                <a:ea typeface="+mn-ea"/>
                <a:cs typeface="+mn-cs"/>
              </a:rPr>
              <a:t>    Cancer = abnormal cell growth that are able to invade other tissue</a:t>
            </a:r>
          </a:p>
          <a:p>
            <a:r>
              <a:rPr lang="en-US" sz="1200" b="0" i="0" kern="1200" dirty="0">
                <a:solidFill>
                  <a:schemeClr val="tx1"/>
                </a:solidFill>
                <a:effectLst/>
                <a:latin typeface="+mn-lt"/>
                <a:ea typeface="+mn-ea"/>
                <a:cs typeface="+mn-cs"/>
              </a:rPr>
              <a:t>    Over 100 different types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Poisons in tobacco smoke can damage or change a cell’s DNA; when DNA is damaged, a cell can begin growing out of  control and create a cancer tumor.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Poisons in tobacco smoke can weaken the body’s immune system, making it harder to kill cancer cells </a:t>
            </a:r>
          </a:p>
          <a:p>
            <a:r>
              <a:rPr lang="en-US" sz="1200" b="0" i="0" kern="1200" dirty="0">
                <a:solidFill>
                  <a:schemeClr val="tx1"/>
                </a:solidFill>
                <a:effectLst/>
                <a:latin typeface="+mn-lt"/>
                <a:ea typeface="+mn-ea"/>
                <a:cs typeface="+mn-cs"/>
              </a:rPr>
              <a:t>    Quitting smoking lowers the risks for cancers of the lung, mouth, throat, esophagus, and larynx; Within 5 years of quitting, your chance of getting cancer of the mouth, throat, esophagus, and bladder is cut in half; </a:t>
            </a:r>
          </a:p>
          <a:p>
            <a:r>
              <a:rPr lang="en-US" sz="1200" b="0" i="0" kern="1200" dirty="0">
                <a:solidFill>
                  <a:schemeClr val="tx1"/>
                </a:solidFill>
                <a:effectLst/>
                <a:latin typeface="+mn-lt"/>
                <a:ea typeface="+mn-ea"/>
                <a:cs typeface="+mn-cs"/>
              </a:rPr>
              <a:t>    If nobody smoked, one of every three cancer deaths in the United States would not happen. </a:t>
            </a:r>
          </a:p>
          <a:p>
            <a:r>
              <a:rPr lang="en-US" sz="1200" b="0" i="0" kern="1200" dirty="0">
                <a:solidFill>
                  <a:schemeClr val="tx1"/>
                </a:solidFill>
                <a:effectLst/>
                <a:latin typeface="+mn-lt"/>
                <a:ea typeface="+mn-ea"/>
                <a:cs typeface="+mn-cs"/>
              </a:rPr>
              <a:t>-Heart Disease r/t smoking: </a:t>
            </a:r>
          </a:p>
          <a:p>
            <a:r>
              <a:rPr lang="en-US" sz="1200" b="0" i="0" kern="1200" dirty="0">
                <a:solidFill>
                  <a:schemeClr val="tx1"/>
                </a:solidFill>
                <a:effectLst/>
                <a:latin typeface="+mn-lt"/>
                <a:ea typeface="+mn-ea"/>
                <a:cs typeface="+mn-cs"/>
              </a:rPr>
              <a:t>    Heart disease includes several types of heart conditions.</a:t>
            </a:r>
          </a:p>
          <a:p>
            <a:r>
              <a:rPr lang="en-US" sz="1200" b="0" i="0" kern="1200" dirty="0">
                <a:solidFill>
                  <a:schemeClr val="tx1"/>
                </a:solidFill>
                <a:effectLst/>
                <a:latin typeface="+mn-lt"/>
                <a:ea typeface="+mn-ea"/>
                <a:cs typeface="+mn-cs"/>
              </a:rPr>
              <a:t>    Most common type in the US is coronary heart disease (also known as coronary artery disease), which is narrowing of the blood vessels that carry blood to the heart</a:t>
            </a:r>
          </a:p>
          <a:p>
            <a:r>
              <a:rPr lang="en-US" sz="1200" b="0" i="0" kern="1200" dirty="0">
                <a:solidFill>
                  <a:schemeClr val="tx1"/>
                </a:solidFill>
                <a:effectLst/>
                <a:latin typeface="+mn-lt"/>
                <a:ea typeface="+mn-ea"/>
                <a:cs typeface="+mn-cs"/>
              </a:rPr>
              <a:t>    A stroke occurs when the blood supply to the brain is blocked or when a blood vessel in the brain bursts, causing brain tissue to die</a:t>
            </a:r>
          </a:p>
          <a:p>
            <a:r>
              <a:rPr lang="en-US" sz="1200" b="0" i="0" kern="1200" dirty="0">
                <a:solidFill>
                  <a:schemeClr val="tx1"/>
                </a:solidFill>
                <a:effectLst/>
                <a:latin typeface="+mn-lt"/>
                <a:ea typeface="+mn-ea"/>
                <a:cs typeface="+mn-cs"/>
              </a:rPr>
              <a:t>    Smoking can: Raise triglycerides (fat in your blood), Lower “good” cholesterol (HDL), Make blood sticky and more likely to clot, which can block blood flow to the heart and brain, Increase the buildup of plaque in              blood vessels, Cause thickening and narrowing of blood vessels</a:t>
            </a:r>
          </a:p>
          <a:p>
            <a:r>
              <a:rPr lang="en-US" sz="1200" b="0" i="0" kern="1200" dirty="0">
                <a:solidFill>
                  <a:schemeClr val="tx1"/>
                </a:solidFill>
                <a:effectLst/>
                <a:latin typeface="+mn-lt"/>
                <a:ea typeface="+mn-ea"/>
                <a:cs typeface="+mn-cs"/>
              </a:rPr>
              <a:t>-Lung Disease r/t smoking: </a:t>
            </a:r>
          </a:p>
          <a:p>
            <a:r>
              <a:rPr lang="en-US" sz="1200" b="0" i="0" kern="1200" dirty="0">
                <a:solidFill>
                  <a:schemeClr val="tx1"/>
                </a:solidFill>
                <a:effectLst/>
                <a:latin typeface="+mn-lt"/>
                <a:ea typeface="+mn-ea"/>
                <a:cs typeface="+mn-cs"/>
              </a:rPr>
              <a:t>    Lung Cancer-9 out of 10 lung cancers are caused by smoking tobacco products; Ten years after you quit smoking, your risk of dying from lung cancer drops by half;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COPD:  group of diseases that cause airflow blockage and breathing-related problems. COPD includes emphysema; chronic bronchitis; and in some cases, asthma; less air flows through the airways because: </a:t>
            </a:r>
          </a:p>
          <a:p>
            <a:r>
              <a:rPr lang="en-US" sz="1200" b="0" i="0" kern="1200" dirty="0">
                <a:solidFill>
                  <a:schemeClr val="tx1"/>
                </a:solidFill>
                <a:effectLst/>
                <a:latin typeface="+mn-lt"/>
                <a:ea typeface="+mn-ea"/>
                <a:cs typeface="+mn-cs"/>
              </a:rPr>
              <a:t>         airways and tiny air sacs in the lungs lose their ability to stretch and shrink back.</a:t>
            </a:r>
          </a:p>
          <a:p>
            <a:r>
              <a:rPr lang="en-US" sz="1200" b="0" i="0" kern="1200" dirty="0">
                <a:solidFill>
                  <a:schemeClr val="tx1"/>
                </a:solidFill>
                <a:effectLst/>
                <a:latin typeface="+mn-lt"/>
                <a:ea typeface="+mn-ea"/>
                <a:cs typeface="+mn-cs"/>
              </a:rPr>
              <a:t>         walls between many of the air sacs are destroyed.</a:t>
            </a:r>
          </a:p>
          <a:p>
            <a:r>
              <a:rPr lang="en-US" sz="1200" b="0" i="0" kern="1200" dirty="0">
                <a:solidFill>
                  <a:schemeClr val="tx1"/>
                </a:solidFill>
                <a:effectLst/>
                <a:latin typeface="+mn-lt"/>
                <a:ea typeface="+mn-ea"/>
                <a:cs typeface="+mn-cs"/>
              </a:rPr>
              <a:t>         walls of the airways become thick and inflamed (irritated and swollen).</a:t>
            </a:r>
          </a:p>
          <a:p>
            <a:r>
              <a:rPr lang="en-US" sz="1200" b="0" i="0" kern="1200" dirty="0">
                <a:solidFill>
                  <a:schemeClr val="tx1"/>
                </a:solidFill>
                <a:effectLst/>
                <a:latin typeface="+mn-lt"/>
                <a:ea typeface="+mn-ea"/>
                <a:cs typeface="+mn-cs"/>
              </a:rPr>
              <a:t>         airways make more mucus than usual, which can clog them and block air flow.</a:t>
            </a:r>
          </a:p>
          <a:p>
            <a:r>
              <a:rPr lang="en-US" sz="1200" b="0" i="0" kern="1200" dirty="0">
                <a:solidFill>
                  <a:schemeClr val="tx1"/>
                </a:solidFill>
                <a:effectLst/>
                <a:latin typeface="+mn-lt"/>
                <a:ea typeface="+mn-ea"/>
                <a:cs typeface="+mn-cs"/>
              </a:rPr>
              <a:t>    Smoking accounts for as many as 8 out of 10 COPD-related deaths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p>
          <a:p>
            <a:endParaRPr lang="en-US" b="0" dirty="0">
              <a:solidFill>
                <a:schemeClr val="tx1"/>
              </a:solidFill>
            </a:endParaRPr>
          </a:p>
        </p:txBody>
      </p:sp>
      <p:sp>
        <p:nvSpPr>
          <p:cNvPr id="4" name="Slide Number Placeholder 3"/>
          <p:cNvSpPr>
            <a:spLocks noGrp="1"/>
          </p:cNvSpPr>
          <p:nvPr>
            <p:ph type="sldNum" sz="quarter" idx="5"/>
          </p:nvPr>
        </p:nvSpPr>
        <p:spPr/>
        <p:txBody>
          <a:bodyPr/>
          <a:lstStyle/>
          <a:p>
            <a:fld id="{C8A53BBF-6F9B-CD41-A71F-6FABFE262D0B}" type="slidenum">
              <a:rPr lang="en-US" smtClean="0"/>
              <a:t>8</a:t>
            </a:fld>
            <a:endParaRPr lang="en-US"/>
          </a:p>
        </p:txBody>
      </p:sp>
    </p:spTree>
    <p:extLst>
      <p:ext uri="{BB962C8B-B14F-4D97-AF65-F5344CB8AC3E}">
        <p14:creationId xmlns:p14="http://schemas.microsoft.com/office/powerpoint/2010/main" val="2479054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Factors for youth to start tobacco use; </a:t>
            </a:r>
          </a:p>
          <a:p>
            <a:r>
              <a:rPr lang="en-US" dirty="0"/>
              <a:t>Social and physical environment; biological and genetic factors, mental health, personal views, </a:t>
            </a:r>
            <a:r>
              <a:rPr lang="en-US" sz="1200" b="0" i="0" kern="1200" dirty="0">
                <a:solidFill>
                  <a:schemeClr val="tx1"/>
                </a:solidFill>
                <a:effectLst/>
                <a:latin typeface="+mn-lt"/>
                <a:ea typeface="+mn-ea"/>
                <a:cs typeface="+mn-cs"/>
              </a:rPr>
              <a:t>Lower socioeconomic status, including lower income or education, Not knowing how to say “no” to tobacco product use, Lack of support or involvement from parents, Accessibility, availability, and price of tobacco products, Doing poorly in school, Low self-image or self-esteem, Seeing tobacco product advertising in stores, on television, the Internet, in movies, or in magazines and newspapers </a:t>
            </a:r>
          </a:p>
          <a:p>
            <a:endParaRPr lang="en-US" dirty="0"/>
          </a:p>
          <a:p>
            <a:r>
              <a:rPr lang="en-US" dirty="0"/>
              <a:t>Resources in community and schools.</a:t>
            </a:r>
          </a:p>
          <a:p>
            <a:r>
              <a:rPr lang="en-US" dirty="0"/>
              <a:t>Resources: </a:t>
            </a:r>
          </a:p>
          <a:p>
            <a:r>
              <a:rPr lang="en-US" dirty="0"/>
              <a:t>    Baltimore County Government Tobacco Use Prevention and Smoking Cessation website </a:t>
            </a:r>
          </a:p>
          <a:p>
            <a:r>
              <a:rPr lang="en-US" dirty="0"/>
              <a:t>    Center of Disease Control (CDC): Smoking &amp; Tobacco Use-Youth Tobacco Prevention</a:t>
            </a:r>
          </a:p>
          <a:p>
            <a:r>
              <a:rPr lang="en-US" dirty="0"/>
              <a:t>    </a:t>
            </a:r>
            <a:r>
              <a:rPr lang="en-US" sz="1200" b="0" i="0" kern="1200" dirty="0">
                <a:solidFill>
                  <a:schemeClr val="tx1"/>
                </a:solidFill>
                <a:effectLst/>
                <a:latin typeface="+mn-lt"/>
                <a:ea typeface="+mn-ea"/>
                <a:cs typeface="+mn-cs"/>
              </a:rPr>
              <a:t> American Heart Association –”Why Quit Smoking?” </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8A53BBF-6F9B-CD41-A71F-6FABFE262D0B}" type="slidenum">
              <a:rPr lang="en-US" smtClean="0"/>
              <a:t>9</a:t>
            </a:fld>
            <a:endParaRPr lang="en-US"/>
          </a:p>
        </p:txBody>
      </p:sp>
    </p:spTree>
    <p:extLst>
      <p:ext uri="{BB962C8B-B14F-4D97-AF65-F5344CB8AC3E}">
        <p14:creationId xmlns:p14="http://schemas.microsoft.com/office/powerpoint/2010/main" val="1218186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3/15/21</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3/15/21</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3/15/21</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3/15/21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3/15/21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3/15/21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3/15/21</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3/15/21</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AE339-2E4F-9444-94A0-980CC8E706BD}"/>
              </a:ext>
            </a:extLst>
          </p:cNvPr>
          <p:cNvSpPr>
            <a:spLocks noGrp="1"/>
          </p:cNvSpPr>
          <p:nvPr>
            <p:ph type="ctrTitle"/>
          </p:nvPr>
        </p:nvSpPr>
        <p:spPr>
          <a:xfrm>
            <a:off x="593383" y="2767588"/>
            <a:ext cx="10993549" cy="1475013"/>
          </a:xfrm>
        </p:spPr>
        <p:txBody>
          <a:bodyPr/>
          <a:lstStyle/>
          <a:p>
            <a:pPr algn="ctr"/>
            <a:r>
              <a:rPr lang="en-US" dirty="0">
                <a:solidFill>
                  <a:schemeClr val="bg1"/>
                </a:solidFill>
              </a:rPr>
              <a:t>Smoking and tobacco Use: </a:t>
            </a:r>
            <a:br>
              <a:rPr lang="en-US" dirty="0">
                <a:solidFill>
                  <a:schemeClr val="bg1"/>
                </a:solidFill>
              </a:rPr>
            </a:br>
            <a:r>
              <a:rPr lang="en-US" dirty="0">
                <a:solidFill>
                  <a:schemeClr val="bg1"/>
                </a:solidFill>
              </a:rPr>
              <a:t>Youth prevention  </a:t>
            </a:r>
          </a:p>
        </p:txBody>
      </p:sp>
      <p:sp>
        <p:nvSpPr>
          <p:cNvPr id="3" name="Subtitle 2">
            <a:extLst>
              <a:ext uri="{FF2B5EF4-FFF2-40B4-BE49-F238E27FC236}">
                <a16:creationId xmlns:a16="http://schemas.microsoft.com/office/drawing/2014/main" id="{78C7EBDC-8357-3647-B3FC-A2AE3784E65D}"/>
              </a:ext>
            </a:extLst>
          </p:cNvPr>
          <p:cNvSpPr>
            <a:spLocks noGrp="1"/>
          </p:cNvSpPr>
          <p:nvPr>
            <p:ph type="subTitle" idx="1"/>
          </p:nvPr>
        </p:nvSpPr>
        <p:spPr>
          <a:xfrm>
            <a:off x="3570241" y="4416772"/>
            <a:ext cx="5039831" cy="832972"/>
          </a:xfrm>
        </p:spPr>
        <p:txBody>
          <a:bodyPr>
            <a:noAutofit/>
          </a:bodyPr>
          <a:lstStyle/>
          <a:p>
            <a:pPr algn="ctr"/>
            <a:r>
              <a:rPr lang="en-US" sz="2000" dirty="0">
                <a:solidFill>
                  <a:schemeClr val="bg1"/>
                </a:solidFill>
              </a:rPr>
              <a:t>Raven Stokeling RN, bsn </a:t>
            </a:r>
          </a:p>
          <a:p>
            <a:pPr algn="ctr"/>
            <a:endParaRPr lang="en-US" sz="2000" dirty="0">
              <a:solidFill>
                <a:schemeClr val="bg1"/>
              </a:solidFill>
            </a:endParaRPr>
          </a:p>
        </p:txBody>
      </p:sp>
      <p:pic>
        <p:nvPicPr>
          <p:cNvPr id="6" name="Picture 5">
            <a:extLst>
              <a:ext uri="{FF2B5EF4-FFF2-40B4-BE49-F238E27FC236}">
                <a16:creationId xmlns:a16="http://schemas.microsoft.com/office/drawing/2014/main" id="{470A0CA4-F21E-F443-AD5F-3CF8B3EF8E66}"/>
              </a:ext>
            </a:extLst>
          </p:cNvPr>
          <p:cNvPicPr>
            <a:picLocks noChangeAspect="1"/>
          </p:cNvPicPr>
          <p:nvPr/>
        </p:nvPicPr>
        <p:blipFill>
          <a:blip r:embed="rId2"/>
          <a:stretch>
            <a:fillRect/>
          </a:stretch>
        </p:blipFill>
        <p:spPr>
          <a:xfrm>
            <a:off x="4731259" y="4833258"/>
            <a:ext cx="2717800" cy="1371600"/>
          </a:xfrm>
          <a:prstGeom prst="rect">
            <a:avLst/>
          </a:prstGeom>
        </p:spPr>
      </p:pic>
    </p:spTree>
    <p:extLst>
      <p:ext uri="{BB962C8B-B14F-4D97-AF65-F5344CB8AC3E}">
        <p14:creationId xmlns:p14="http://schemas.microsoft.com/office/powerpoint/2010/main" val="1677931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8A7FAD-D47E-1043-ACDB-983409086FFE}"/>
              </a:ext>
            </a:extLst>
          </p:cNvPr>
          <p:cNvSpPr>
            <a:spLocks noGrp="1"/>
          </p:cNvSpPr>
          <p:nvPr>
            <p:ph type="title"/>
          </p:nvPr>
        </p:nvSpPr>
        <p:spPr/>
        <p:txBody>
          <a:bodyPr/>
          <a:lstStyle/>
          <a:p>
            <a:r>
              <a:rPr lang="en-US" dirty="0"/>
              <a:t>Tobacco products</a:t>
            </a:r>
          </a:p>
        </p:txBody>
      </p:sp>
      <p:sp>
        <p:nvSpPr>
          <p:cNvPr id="5" name="Content Placeholder 4">
            <a:extLst>
              <a:ext uri="{FF2B5EF4-FFF2-40B4-BE49-F238E27FC236}">
                <a16:creationId xmlns:a16="http://schemas.microsoft.com/office/drawing/2014/main" id="{CE4F3EBF-90D2-C541-B457-6BF9B3C8A281}"/>
              </a:ext>
            </a:extLst>
          </p:cNvPr>
          <p:cNvSpPr>
            <a:spLocks noGrp="1"/>
          </p:cNvSpPr>
          <p:nvPr>
            <p:ph sz="half" idx="1"/>
          </p:nvPr>
        </p:nvSpPr>
        <p:spPr>
          <a:xfrm>
            <a:off x="499131" y="2180492"/>
            <a:ext cx="5069331" cy="4091354"/>
          </a:xfrm>
        </p:spPr>
        <p:txBody>
          <a:bodyPr>
            <a:normAutofit fontScale="92500" lnSpcReduction="20000"/>
          </a:bodyPr>
          <a:lstStyle/>
          <a:p>
            <a:pPr marL="0" indent="0">
              <a:buNone/>
            </a:pPr>
            <a:r>
              <a:rPr lang="en-US" dirty="0">
                <a:solidFill>
                  <a:schemeClr val="tx1"/>
                </a:solidFill>
              </a:rPr>
              <a:t>Cigarettes </a:t>
            </a:r>
          </a:p>
          <a:p>
            <a:pPr>
              <a:buFont typeface="Wingdings" pitchFamily="2" charset="2"/>
              <a:buChar char="§"/>
            </a:pPr>
            <a:r>
              <a:rPr lang="en-US" dirty="0">
                <a:solidFill>
                  <a:schemeClr val="tx1"/>
                </a:solidFill>
              </a:rPr>
              <a:t>Tube shaped product made of cured tobacco leaves, wrapped in thin paper.</a:t>
            </a:r>
          </a:p>
          <a:p>
            <a:pPr>
              <a:buFont typeface="Wingdings" pitchFamily="2" charset="2"/>
              <a:buChar char="§"/>
            </a:pPr>
            <a:r>
              <a:rPr lang="en-US" dirty="0">
                <a:solidFill>
                  <a:schemeClr val="tx1"/>
                </a:solidFill>
              </a:rPr>
              <a:t>Tobacco use is leading cause of cancer and death from cancer. </a:t>
            </a:r>
          </a:p>
          <a:p>
            <a:pPr>
              <a:buFont typeface="Wingdings" pitchFamily="2" charset="2"/>
              <a:buChar char="§"/>
            </a:pPr>
            <a:r>
              <a:rPr lang="en-US" dirty="0">
                <a:solidFill>
                  <a:schemeClr val="tx1"/>
                </a:solidFill>
              </a:rPr>
              <a:t>Contains several harmful chemicals for smokers and nonsmokers, including nicotine.</a:t>
            </a:r>
          </a:p>
          <a:p>
            <a:pPr>
              <a:buFont typeface="Wingdings" pitchFamily="2" charset="2"/>
              <a:buChar char="§"/>
            </a:pPr>
            <a:r>
              <a:rPr lang="en-US" dirty="0">
                <a:solidFill>
                  <a:schemeClr val="tx1"/>
                </a:solidFill>
              </a:rPr>
              <a:t>Nicotine prevalent harmful chemical in tobacco products. </a:t>
            </a:r>
          </a:p>
          <a:p>
            <a:pPr lvl="1">
              <a:buFont typeface="Wingdings" pitchFamily="2" charset="2"/>
              <a:buChar char="v"/>
            </a:pPr>
            <a:r>
              <a:rPr lang="en-US" dirty="0">
                <a:solidFill>
                  <a:schemeClr val="tx1"/>
                </a:solidFill>
              </a:rPr>
              <a:t>Effects brain development of youth and young adults, which continues until age 25.</a:t>
            </a:r>
          </a:p>
          <a:p>
            <a:pPr lvl="1">
              <a:buFont typeface="Wingdings" pitchFamily="2" charset="2"/>
              <a:buChar char="v"/>
            </a:pPr>
            <a:r>
              <a:rPr lang="en-US" dirty="0">
                <a:solidFill>
                  <a:schemeClr val="tx1"/>
                </a:solidFill>
              </a:rPr>
              <a:t>Effects parts of brain that controls attention, memory, learning, mood, and impulse  control.</a:t>
            </a:r>
          </a:p>
          <a:p>
            <a:pPr lvl="1">
              <a:buFont typeface="Wingdings" pitchFamily="2" charset="2"/>
              <a:buChar char="v"/>
            </a:pPr>
            <a:r>
              <a:rPr lang="en-US" dirty="0">
                <a:solidFill>
                  <a:schemeClr val="tx1"/>
                </a:solidFill>
              </a:rPr>
              <a:t>Increase risk for future addiction to other drugs. </a:t>
            </a:r>
          </a:p>
          <a:p>
            <a:pPr>
              <a:buFont typeface="Wingdings" pitchFamily="2" charset="2"/>
              <a:buChar char="§"/>
            </a:pPr>
            <a:endParaRPr lang="en-US" dirty="0"/>
          </a:p>
        </p:txBody>
      </p:sp>
      <p:pic>
        <p:nvPicPr>
          <p:cNvPr id="7" name="Picture 6">
            <a:extLst>
              <a:ext uri="{FF2B5EF4-FFF2-40B4-BE49-F238E27FC236}">
                <a16:creationId xmlns:a16="http://schemas.microsoft.com/office/drawing/2014/main" id="{A19DF5F6-F919-764B-93E3-09A29FEF183E}"/>
              </a:ext>
            </a:extLst>
          </p:cNvPr>
          <p:cNvPicPr>
            <a:picLocks noChangeAspect="1"/>
          </p:cNvPicPr>
          <p:nvPr/>
        </p:nvPicPr>
        <p:blipFill>
          <a:blip r:embed="rId3"/>
          <a:stretch>
            <a:fillRect/>
          </a:stretch>
        </p:blipFill>
        <p:spPr>
          <a:xfrm>
            <a:off x="6694053" y="2900607"/>
            <a:ext cx="3711574" cy="2651124"/>
          </a:xfrm>
          <a:prstGeom prst="rect">
            <a:avLst/>
          </a:prstGeom>
        </p:spPr>
      </p:pic>
    </p:spTree>
    <p:extLst>
      <p:ext uri="{BB962C8B-B14F-4D97-AF65-F5344CB8AC3E}">
        <p14:creationId xmlns:p14="http://schemas.microsoft.com/office/powerpoint/2010/main" val="1320483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F413C-4651-BB4C-B1DA-274AE6C9D62C}"/>
              </a:ext>
            </a:extLst>
          </p:cNvPr>
          <p:cNvSpPr>
            <a:spLocks noGrp="1"/>
          </p:cNvSpPr>
          <p:nvPr>
            <p:ph type="title"/>
          </p:nvPr>
        </p:nvSpPr>
        <p:spPr/>
        <p:txBody>
          <a:bodyPr/>
          <a:lstStyle/>
          <a:p>
            <a:r>
              <a:rPr lang="en-US" dirty="0"/>
              <a:t>Tobacco products</a:t>
            </a:r>
          </a:p>
        </p:txBody>
      </p:sp>
      <p:sp>
        <p:nvSpPr>
          <p:cNvPr id="3" name="Content Placeholder 2">
            <a:extLst>
              <a:ext uri="{FF2B5EF4-FFF2-40B4-BE49-F238E27FC236}">
                <a16:creationId xmlns:a16="http://schemas.microsoft.com/office/drawing/2014/main" id="{BDCE04E0-954E-494F-A610-9FFF10B79296}"/>
              </a:ext>
            </a:extLst>
          </p:cNvPr>
          <p:cNvSpPr>
            <a:spLocks noGrp="1"/>
          </p:cNvSpPr>
          <p:nvPr>
            <p:ph idx="1"/>
          </p:nvPr>
        </p:nvSpPr>
        <p:spPr>
          <a:xfrm>
            <a:off x="581193" y="1952873"/>
            <a:ext cx="11029615" cy="3678303"/>
          </a:xfrm>
        </p:spPr>
        <p:txBody>
          <a:bodyPr/>
          <a:lstStyle/>
          <a:p>
            <a:pPr marL="0" indent="0">
              <a:buNone/>
            </a:pPr>
            <a:r>
              <a:rPr lang="en-US" dirty="0">
                <a:solidFill>
                  <a:schemeClr val="tx1"/>
                </a:solidFill>
              </a:rPr>
              <a:t>Heated Tobacco Products </a:t>
            </a:r>
          </a:p>
          <a:p>
            <a:pPr>
              <a:buFont typeface="Wingdings" pitchFamily="2" charset="2"/>
              <a:buChar char="§"/>
            </a:pPr>
            <a:r>
              <a:rPr lang="en-US" dirty="0">
                <a:solidFill>
                  <a:schemeClr val="tx1"/>
                </a:solidFill>
              </a:rPr>
              <a:t>Also known as “heat-not-burn” products </a:t>
            </a:r>
          </a:p>
          <a:p>
            <a:pPr>
              <a:buFont typeface="Wingdings" pitchFamily="2" charset="2"/>
              <a:buChar char="§"/>
            </a:pPr>
            <a:r>
              <a:rPr lang="en-US" dirty="0">
                <a:solidFill>
                  <a:schemeClr val="tx1"/>
                </a:solidFill>
              </a:rPr>
              <a:t>Some heat specially-designed sticks, plugs, or capsules containing tobacco. This is how the electronically heated tobacco product authorized for sale in the United States works.</a:t>
            </a:r>
          </a:p>
          <a:p>
            <a:pPr>
              <a:buFont typeface="Wingdings" pitchFamily="2" charset="2"/>
              <a:buChar char="§"/>
            </a:pPr>
            <a:r>
              <a:rPr lang="en-US" dirty="0">
                <a:solidFill>
                  <a:schemeClr val="tx1"/>
                </a:solidFill>
              </a:rPr>
              <a:t>Some work by heating liquids that create an emission that then passes through a tobacco plug to absorb flavor and nicotine from the tobacco.</a:t>
            </a:r>
          </a:p>
          <a:p>
            <a:pPr>
              <a:buFont typeface="Wingdings" pitchFamily="2" charset="2"/>
              <a:buChar char="§"/>
            </a:pPr>
            <a:r>
              <a:rPr lang="en-US" dirty="0">
                <a:solidFill>
                  <a:schemeClr val="tx1"/>
                </a:solidFill>
              </a:rPr>
              <a:t>Some have a sealed part of the device that heats loose tobacco, either alone or together with flowers from the marijuana (cannabis) plant.</a:t>
            </a:r>
          </a:p>
          <a:p>
            <a:pPr>
              <a:buFont typeface="Wingdings" pitchFamily="2" charset="2"/>
              <a:buChar char="§"/>
            </a:pPr>
            <a:r>
              <a:rPr lang="en-US" dirty="0">
                <a:solidFill>
                  <a:schemeClr val="tx1"/>
                </a:solidFill>
              </a:rPr>
              <a:t>Heated products are not the same as e-cigarettes.</a:t>
            </a:r>
          </a:p>
        </p:txBody>
      </p:sp>
    </p:spTree>
    <p:extLst>
      <p:ext uri="{BB962C8B-B14F-4D97-AF65-F5344CB8AC3E}">
        <p14:creationId xmlns:p14="http://schemas.microsoft.com/office/powerpoint/2010/main" val="2148938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5D043-1BAB-8A48-9921-422F188AE95C}"/>
              </a:ext>
            </a:extLst>
          </p:cNvPr>
          <p:cNvSpPr>
            <a:spLocks noGrp="1"/>
          </p:cNvSpPr>
          <p:nvPr>
            <p:ph type="title"/>
          </p:nvPr>
        </p:nvSpPr>
        <p:spPr/>
        <p:txBody>
          <a:bodyPr/>
          <a:lstStyle/>
          <a:p>
            <a:r>
              <a:rPr lang="en-US" dirty="0"/>
              <a:t>Tobacco products</a:t>
            </a:r>
          </a:p>
        </p:txBody>
      </p:sp>
      <p:sp>
        <p:nvSpPr>
          <p:cNvPr id="3" name="Content Placeholder 2">
            <a:extLst>
              <a:ext uri="{FF2B5EF4-FFF2-40B4-BE49-F238E27FC236}">
                <a16:creationId xmlns:a16="http://schemas.microsoft.com/office/drawing/2014/main" id="{0DA52D79-57A0-534D-8F7F-D69BD437D3DE}"/>
              </a:ext>
            </a:extLst>
          </p:cNvPr>
          <p:cNvSpPr>
            <a:spLocks noGrp="1"/>
          </p:cNvSpPr>
          <p:nvPr>
            <p:ph sz="half" idx="1"/>
          </p:nvPr>
        </p:nvSpPr>
        <p:spPr>
          <a:xfrm>
            <a:off x="475685" y="1820287"/>
            <a:ext cx="11610806" cy="3259016"/>
          </a:xfrm>
        </p:spPr>
        <p:txBody>
          <a:bodyPr>
            <a:normAutofit/>
          </a:bodyPr>
          <a:lstStyle/>
          <a:p>
            <a:pPr marL="0" indent="0">
              <a:buNone/>
            </a:pPr>
            <a:r>
              <a:rPr lang="en-US" dirty="0">
                <a:solidFill>
                  <a:schemeClr val="tx1"/>
                </a:solidFill>
              </a:rPr>
              <a:t>Electronic Cigarettes </a:t>
            </a:r>
          </a:p>
          <a:p>
            <a:pPr>
              <a:buFont typeface="Wingdings" pitchFamily="2" charset="2"/>
              <a:buChar char="§"/>
            </a:pPr>
            <a:r>
              <a:rPr lang="en-US" dirty="0">
                <a:solidFill>
                  <a:schemeClr val="tx1"/>
                </a:solidFill>
              </a:rPr>
              <a:t>E-cigarettes produce an aerosol by heating a liquid that usually contains nicotine, the addictive drug in regular cigarettes, and other harmful substances which are inhaled into the user’s lungs.  </a:t>
            </a:r>
          </a:p>
          <a:p>
            <a:pPr>
              <a:buFont typeface="Wingdings" pitchFamily="2" charset="2"/>
              <a:buChar char="§"/>
            </a:pPr>
            <a:r>
              <a:rPr lang="en-US" dirty="0">
                <a:solidFill>
                  <a:schemeClr val="tx1"/>
                </a:solidFill>
              </a:rPr>
              <a:t>E-cigarettes can be used to deliver marijuana and other drugs.</a:t>
            </a:r>
          </a:p>
          <a:p>
            <a:pPr>
              <a:buFont typeface="Wingdings" pitchFamily="2" charset="2"/>
              <a:buChar char="§"/>
            </a:pPr>
            <a:r>
              <a:rPr lang="en-US" dirty="0">
                <a:solidFill>
                  <a:schemeClr val="tx1"/>
                </a:solidFill>
              </a:rPr>
              <a:t>E-cigarettes usually have a battery, heating element, and a place to hold the liquid. </a:t>
            </a:r>
          </a:p>
          <a:p>
            <a:pPr>
              <a:buFont typeface="Wingdings" pitchFamily="2" charset="2"/>
              <a:buChar char="§"/>
            </a:pPr>
            <a:r>
              <a:rPr lang="en-US" dirty="0">
                <a:solidFill>
                  <a:schemeClr val="tx1"/>
                </a:solidFill>
              </a:rPr>
              <a:t>Some e-cigarettes are made to look like regular cigarettes, cigars, or pipes. Some resemble pens, USB sticks, and other everyday items. Larger devices such as tank systems, or “mods,” do not resemble other tobacco products.</a:t>
            </a:r>
          </a:p>
          <a:p>
            <a:pPr>
              <a:buFont typeface="Wingdings" pitchFamily="2" charset="2"/>
              <a:buChar char="§"/>
            </a:pPr>
            <a:r>
              <a:rPr lang="en-US" dirty="0">
                <a:solidFill>
                  <a:schemeClr val="tx1"/>
                </a:solidFill>
              </a:rPr>
              <a:t>Other names for E-cigarettes are:  “e-cigs,” “e-hookahs,” “mods,” “vape pens,” “vapes,” “tank systems,” and “electronic nicotine delivery systems (ENDS)”</a:t>
            </a:r>
          </a:p>
        </p:txBody>
      </p:sp>
      <p:pic>
        <p:nvPicPr>
          <p:cNvPr id="5" name="Picture 4">
            <a:extLst>
              <a:ext uri="{FF2B5EF4-FFF2-40B4-BE49-F238E27FC236}">
                <a16:creationId xmlns:a16="http://schemas.microsoft.com/office/drawing/2014/main" id="{EA288725-009F-1E4E-A5B4-2339EBBE8983}"/>
              </a:ext>
            </a:extLst>
          </p:cNvPr>
          <p:cNvPicPr>
            <a:picLocks noChangeAspect="1"/>
          </p:cNvPicPr>
          <p:nvPr/>
        </p:nvPicPr>
        <p:blipFill>
          <a:blip r:embed="rId3"/>
          <a:stretch>
            <a:fillRect/>
          </a:stretch>
        </p:blipFill>
        <p:spPr>
          <a:xfrm>
            <a:off x="3634153" y="5079303"/>
            <a:ext cx="4513385" cy="1549371"/>
          </a:xfrm>
          <a:prstGeom prst="rect">
            <a:avLst/>
          </a:prstGeom>
        </p:spPr>
      </p:pic>
    </p:spTree>
    <p:extLst>
      <p:ext uri="{BB962C8B-B14F-4D97-AF65-F5344CB8AC3E}">
        <p14:creationId xmlns:p14="http://schemas.microsoft.com/office/powerpoint/2010/main" val="3496302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287EA-CCDF-E14C-B181-B2999D38D4FE}"/>
              </a:ext>
            </a:extLst>
          </p:cNvPr>
          <p:cNvSpPr>
            <a:spLocks noGrp="1"/>
          </p:cNvSpPr>
          <p:nvPr>
            <p:ph type="title"/>
          </p:nvPr>
        </p:nvSpPr>
        <p:spPr/>
        <p:txBody>
          <a:bodyPr/>
          <a:lstStyle/>
          <a:p>
            <a:r>
              <a:rPr lang="en-US" dirty="0"/>
              <a:t>JUUL</a:t>
            </a:r>
          </a:p>
        </p:txBody>
      </p:sp>
      <p:sp>
        <p:nvSpPr>
          <p:cNvPr id="4" name="Content Placeholder 3">
            <a:extLst>
              <a:ext uri="{FF2B5EF4-FFF2-40B4-BE49-F238E27FC236}">
                <a16:creationId xmlns:a16="http://schemas.microsoft.com/office/drawing/2014/main" id="{A33BD6AE-B9FE-864E-9B15-55D110F46F75}"/>
              </a:ext>
            </a:extLst>
          </p:cNvPr>
          <p:cNvSpPr>
            <a:spLocks noGrp="1"/>
          </p:cNvSpPr>
          <p:nvPr>
            <p:ph idx="1"/>
          </p:nvPr>
        </p:nvSpPr>
        <p:spPr/>
        <p:txBody>
          <a:bodyPr/>
          <a:lstStyle/>
          <a:p>
            <a:r>
              <a:rPr lang="en-US" dirty="0">
                <a:solidFill>
                  <a:schemeClr val="tx1"/>
                </a:solidFill>
              </a:rPr>
              <a:t>Pronounced “jewel”</a:t>
            </a:r>
          </a:p>
          <a:p>
            <a:r>
              <a:rPr lang="en-US" dirty="0">
                <a:solidFill>
                  <a:schemeClr val="tx1"/>
                </a:solidFill>
              </a:rPr>
              <a:t>Battery-powered e-cigarette that is shaped like a USB</a:t>
            </a:r>
          </a:p>
          <a:p>
            <a:r>
              <a:rPr lang="en-US" dirty="0">
                <a:solidFill>
                  <a:schemeClr val="tx1"/>
                </a:solidFill>
              </a:rPr>
              <a:t>Contains high levels of nicotine, one pod equals as much nicotine as 20 regular cigarettes.</a:t>
            </a:r>
          </a:p>
          <a:p>
            <a:r>
              <a:rPr lang="en-US" dirty="0">
                <a:solidFill>
                  <a:schemeClr val="tx1"/>
                </a:solidFill>
              </a:rPr>
              <a:t>E-cigarette that contains nicotine salts, which allows high levels of nicotine to be inhaled easily with lower irritation that free-base nicotine products.</a:t>
            </a:r>
          </a:p>
          <a:p>
            <a:r>
              <a:rPr lang="en-US" dirty="0">
                <a:solidFill>
                  <a:schemeClr val="tx1"/>
                </a:solidFill>
              </a:rPr>
              <a:t>Available in several flavors, which makes it more appealing to youth.</a:t>
            </a:r>
          </a:p>
          <a:p>
            <a:r>
              <a:rPr lang="en-US" dirty="0">
                <a:solidFill>
                  <a:schemeClr val="tx1"/>
                </a:solidFill>
              </a:rPr>
              <a:t>Top-selling e-cigarette brand in the U.S., top consumers being 14-24 years of age.</a:t>
            </a:r>
          </a:p>
          <a:p>
            <a:pPr marL="0" indent="0">
              <a:buNone/>
            </a:pPr>
            <a:endParaRPr lang="en-US" dirty="0"/>
          </a:p>
          <a:p>
            <a:endParaRPr lang="en-US" dirty="0"/>
          </a:p>
          <a:p>
            <a:endParaRPr lang="en-US" dirty="0"/>
          </a:p>
        </p:txBody>
      </p:sp>
      <p:pic>
        <p:nvPicPr>
          <p:cNvPr id="5" name="Picture 4">
            <a:extLst>
              <a:ext uri="{FF2B5EF4-FFF2-40B4-BE49-F238E27FC236}">
                <a16:creationId xmlns:a16="http://schemas.microsoft.com/office/drawing/2014/main" id="{7AB50CC6-E415-EC44-A13D-95D70DCA6680}"/>
              </a:ext>
            </a:extLst>
          </p:cNvPr>
          <p:cNvPicPr>
            <a:picLocks noChangeAspect="1"/>
          </p:cNvPicPr>
          <p:nvPr/>
        </p:nvPicPr>
        <p:blipFill>
          <a:blip r:embed="rId2"/>
          <a:stretch>
            <a:fillRect/>
          </a:stretch>
        </p:blipFill>
        <p:spPr>
          <a:xfrm>
            <a:off x="8523711" y="4639363"/>
            <a:ext cx="3424518" cy="1852718"/>
          </a:xfrm>
          <a:prstGeom prst="rect">
            <a:avLst/>
          </a:prstGeom>
        </p:spPr>
      </p:pic>
    </p:spTree>
    <p:extLst>
      <p:ext uri="{BB962C8B-B14F-4D97-AF65-F5344CB8AC3E}">
        <p14:creationId xmlns:p14="http://schemas.microsoft.com/office/powerpoint/2010/main" val="3392743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08DEA-89EC-C840-BA1A-CE9C618DF8F3}"/>
              </a:ext>
            </a:extLst>
          </p:cNvPr>
          <p:cNvSpPr>
            <a:spLocks noGrp="1"/>
          </p:cNvSpPr>
          <p:nvPr>
            <p:ph type="title"/>
          </p:nvPr>
        </p:nvSpPr>
        <p:spPr/>
        <p:txBody>
          <a:bodyPr/>
          <a:lstStyle/>
          <a:p>
            <a:r>
              <a:rPr lang="en-US" dirty="0"/>
              <a:t>What’s the stats?</a:t>
            </a:r>
          </a:p>
        </p:txBody>
      </p:sp>
      <p:sp>
        <p:nvSpPr>
          <p:cNvPr id="3" name="Content Placeholder 2">
            <a:extLst>
              <a:ext uri="{FF2B5EF4-FFF2-40B4-BE49-F238E27FC236}">
                <a16:creationId xmlns:a16="http://schemas.microsoft.com/office/drawing/2014/main" id="{031409D9-2467-754C-B654-62C9F487DCA0}"/>
              </a:ext>
            </a:extLst>
          </p:cNvPr>
          <p:cNvSpPr>
            <a:spLocks noGrp="1"/>
          </p:cNvSpPr>
          <p:nvPr>
            <p:ph idx="1"/>
          </p:nvPr>
        </p:nvSpPr>
        <p:spPr>
          <a:xfrm>
            <a:off x="368300" y="1943100"/>
            <a:ext cx="11242508" cy="4640580"/>
          </a:xfrm>
        </p:spPr>
        <p:txBody>
          <a:bodyPr>
            <a:normAutofit fontScale="77500" lnSpcReduction="20000"/>
          </a:bodyPr>
          <a:lstStyle/>
          <a:p>
            <a:pPr>
              <a:lnSpc>
                <a:spcPct val="120000"/>
              </a:lnSpc>
              <a:buFont typeface="Wingdings" pitchFamily="2" charset="2"/>
              <a:buChar char="§"/>
            </a:pPr>
            <a:r>
              <a:rPr lang="en-US" sz="2200" dirty="0">
                <a:solidFill>
                  <a:schemeClr val="tx1"/>
                </a:solidFill>
              </a:rPr>
              <a:t>2018 Youth Risk Behavior Survey/Youth Tobacco Survey (YRBS/YTS) - 28.7% of Baltimore County High School youth reported current use of tobacco products, 23.9% reported current use of ESDs</a:t>
            </a:r>
          </a:p>
          <a:p>
            <a:pPr>
              <a:lnSpc>
                <a:spcPct val="120000"/>
              </a:lnSpc>
              <a:buFont typeface="Wingdings" pitchFamily="2" charset="2"/>
              <a:buChar char="§"/>
            </a:pPr>
            <a:r>
              <a:rPr lang="en-US" sz="2200" dirty="0">
                <a:solidFill>
                  <a:schemeClr val="tx1"/>
                </a:solidFill>
              </a:rPr>
              <a:t>2018 Behavioral Risk Factor Surveillance System Adult Tobacco use -19.6% of Baltimore County adults are current tobacco users, including ESDs</a:t>
            </a:r>
          </a:p>
          <a:p>
            <a:pPr>
              <a:lnSpc>
                <a:spcPct val="120000"/>
              </a:lnSpc>
              <a:buFont typeface="Wingdings" pitchFamily="2" charset="2"/>
              <a:buChar char="§"/>
            </a:pPr>
            <a:r>
              <a:rPr lang="en-US" sz="2200" dirty="0">
                <a:solidFill>
                  <a:schemeClr val="tx1"/>
                </a:solidFill>
              </a:rPr>
              <a:t>2018 YRBS/YTS data - 31.1% of Middle School students and 31.4% of High School students live with someone who smokes cigarettes or cigars</a:t>
            </a:r>
          </a:p>
          <a:p>
            <a:pPr>
              <a:lnSpc>
                <a:spcPct val="120000"/>
              </a:lnSpc>
              <a:buFont typeface="Wingdings" pitchFamily="2" charset="2"/>
              <a:buChar char="§"/>
            </a:pPr>
            <a:r>
              <a:rPr lang="en-US" sz="2200" dirty="0">
                <a:solidFill>
                  <a:schemeClr val="tx1"/>
                </a:solidFill>
              </a:rPr>
              <a:t>Asthma and Allergy Foundation of America - over 40% of children who visit the emergency room for asthma live with someone who smokes</a:t>
            </a:r>
          </a:p>
          <a:p>
            <a:pPr>
              <a:lnSpc>
                <a:spcPct val="120000"/>
              </a:lnSpc>
              <a:buFont typeface="Wingdings" pitchFamily="2" charset="2"/>
              <a:buChar char="§"/>
            </a:pPr>
            <a:r>
              <a:rPr lang="en-US" sz="2200" dirty="0">
                <a:solidFill>
                  <a:schemeClr val="tx1"/>
                </a:solidFill>
              </a:rPr>
              <a:t>Centers for Disease Control and Prevention data indicate that exposure to secondhand smoke results in over 41,000 deaths in adult non-smokers and 400 deaths in infants each year</a:t>
            </a:r>
          </a:p>
          <a:p>
            <a:pPr>
              <a:lnSpc>
                <a:spcPct val="120000"/>
              </a:lnSpc>
              <a:buFont typeface="Wingdings" pitchFamily="2" charset="2"/>
              <a:buChar char="§"/>
            </a:pPr>
            <a:r>
              <a:rPr lang="en-US" sz="2200" dirty="0">
                <a:solidFill>
                  <a:schemeClr val="tx1"/>
                </a:solidFill>
              </a:rPr>
              <a:t>2019, 57.8% of youth (middle and high school students) who currently used tobacco products (3.3 million) reported that they were seriously thinking about quitting the use of all tobacco products</a:t>
            </a:r>
          </a:p>
          <a:p>
            <a:pPr>
              <a:lnSpc>
                <a:spcPct val="120000"/>
              </a:lnSpc>
              <a:buFont typeface="Wingdings" pitchFamily="2" charset="2"/>
              <a:buChar char="§"/>
            </a:pPr>
            <a:r>
              <a:rPr lang="en-US" sz="2200" dirty="0">
                <a:solidFill>
                  <a:schemeClr val="tx1"/>
                </a:solidFill>
              </a:rPr>
              <a:t>In 2019, 57.5% of youth who currently used tobacco products (3.3 million) reported that they had stopped using all tobacco products for one day or longer in the past year because they were trying to quit</a:t>
            </a:r>
            <a:endParaRPr lang="en-US" dirty="0"/>
          </a:p>
        </p:txBody>
      </p:sp>
    </p:spTree>
    <p:extLst>
      <p:ext uri="{BB962C8B-B14F-4D97-AF65-F5344CB8AC3E}">
        <p14:creationId xmlns:p14="http://schemas.microsoft.com/office/powerpoint/2010/main" val="2496904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0C222-F8EC-2241-A1C2-270E0710F43A}"/>
              </a:ext>
            </a:extLst>
          </p:cNvPr>
          <p:cNvSpPr>
            <a:spLocks noGrp="1"/>
          </p:cNvSpPr>
          <p:nvPr>
            <p:ph type="title"/>
          </p:nvPr>
        </p:nvSpPr>
        <p:spPr/>
        <p:txBody>
          <a:bodyPr/>
          <a:lstStyle/>
          <a:p>
            <a:r>
              <a:rPr lang="en-US" dirty="0"/>
              <a:t>Effects on African Americans</a:t>
            </a:r>
          </a:p>
        </p:txBody>
      </p:sp>
      <p:sp>
        <p:nvSpPr>
          <p:cNvPr id="3" name="Content Placeholder 2">
            <a:extLst>
              <a:ext uri="{FF2B5EF4-FFF2-40B4-BE49-F238E27FC236}">
                <a16:creationId xmlns:a16="http://schemas.microsoft.com/office/drawing/2014/main" id="{30DC3A53-F9CF-F24C-B867-4232056722B2}"/>
              </a:ext>
            </a:extLst>
          </p:cNvPr>
          <p:cNvSpPr>
            <a:spLocks noGrp="1"/>
          </p:cNvSpPr>
          <p:nvPr>
            <p:ph idx="1"/>
          </p:nvPr>
        </p:nvSpPr>
        <p:spPr>
          <a:xfrm>
            <a:off x="349250" y="2489200"/>
            <a:ext cx="11493500" cy="4165600"/>
          </a:xfrm>
        </p:spPr>
        <p:txBody>
          <a:bodyPr>
            <a:normAutofit/>
          </a:bodyPr>
          <a:lstStyle/>
          <a:p>
            <a:pPr>
              <a:buFont typeface="Wingdings" pitchFamily="2" charset="2"/>
              <a:buChar char="§"/>
            </a:pPr>
            <a:r>
              <a:rPr lang="en-US" sz="1600" dirty="0">
                <a:solidFill>
                  <a:schemeClr val="tx1"/>
                </a:solidFill>
              </a:rPr>
              <a:t>African American youth and young adults have significantly lower prevalence of cigarette smoking than Hispanics and Whites</a:t>
            </a:r>
          </a:p>
          <a:p>
            <a:pPr>
              <a:buFont typeface="Wingdings" pitchFamily="2" charset="2"/>
              <a:buChar char="§"/>
            </a:pPr>
            <a:r>
              <a:rPr lang="en-US" sz="1600" dirty="0">
                <a:solidFill>
                  <a:schemeClr val="tx1"/>
                </a:solidFill>
              </a:rPr>
              <a:t>On average, African Americans initiate smoking at a later age compared to Whites.</a:t>
            </a:r>
          </a:p>
          <a:p>
            <a:pPr>
              <a:buFont typeface="Wingdings" pitchFamily="2" charset="2"/>
              <a:buChar char="§"/>
            </a:pPr>
            <a:r>
              <a:rPr lang="en-US" sz="1600" dirty="0">
                <a:solidFill>
                  <a:schemeClr val="tx1"/>
                </a:solidFill>
              </a:rPr>
              <a:t>African American children and adults are more likely to be exposed to secondhand smoke than any other racial or ethnic group</a:t>
            </a:r>
          </a:p>
          <a:p>
            <a:pPr>
              <a:buFont typeface="Wingdings" pitchFamily="2" charset="2"/>
              <a:buChar char="§"/>
            </a:pPr>
            <a:r>
              <a:rPr lang="en-US" sz="1600" dirty="0">
                <a:solidFill>
                  <a:schemeClr val="tx1"/>
                </a:solidFill>
              </a:rPr>
              <a:t>During 2013-2014, secondhand smoke exposure was found in:</a:t>
            </a:r>
          </a:p>
          <a:p>
            <a:pPr lvl="1">
              <a:buFont typeface="Wingdings" pitchFamily="2" charset="2"/>
              <a:buChar char="v"/>
            </a:pPr>
            <a:r>
              <a:rPr lang="en-US" dirty="0">
                <a:solidFill>
                  <a:schemeClr val="tx1"/>
                </a:solidFill>
              </a:rPr>
              <a:t>66.1% of African American children aged 3–11 years.</a:t>
            </a:r>
          </a:p>
          <a:p>
            <a:pPr lvl="1">
              <a:buFont typeface="Wingdings" pitchFamily="2" charset="2"/>
              <a:buChar char="v"/>
            </a:pPr>
            <a:r>
              <a:rPr lang="en-US" dirty="0">
                <a:solidFill>
                  <a:schemeClr val="tx1"/>
                </a:solidFill>
              </a:rPr>
              <a:t>55.3% of African American adolescents aged 12–19 years.</a:t>
            </a:r>
          </a:p>
          <a:p>
            <a:pPr lvl="1">
              <a:buFont typeface="Wingdings" pitchFamily="2" charset="2"/>
              <a:buChar char="v"/>
            </a:pPr>
            <a:r>
              <a:rPr lang="en-US" dirty="0">
                <a:solidFill>
                  <a:schemeClr val="tx1"/>
                </a:solidFill>
              </a:rPr>
              <a:t>45.5% of African American adults aged 20 years and older.</a:t>
            </a:r>
          </a:p>
          <a:p>
            <a:pPr marL="0" indent="0">
              <a:buNone/>
            </a:pPr>
            <a:endParaRPr lang="en-US" sz="1600" dirty="0"/>
          </a:p>
          <a:p>
            <a:endParaRPr lang="en-US" dirty="0"/>
          </a:p>
        </p:txBody>
      </p:sp>
    </p:spTree>
    <p:extLst>
      <p:ext uri="{BB962C8B-B14F-4D97-AF65-F5344CB8AC3E}">
        <p14:creationId xmlns:p14="http://schemas.microsoft.com/office/powerpoint/2010/main" val="979672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F9ADF-663B-DB4C-8C42-8135715FE878}"/>
              </a:ext>
            </a:extLst>
          </p:cNvPr>
          <p:cNvSpPr>
            <a:spLocks noGrp="1"/>
          </p:cNvSpPr>
          <p:nvPr>
            <p:ph type="title"/>
          </p:nvPr>
        </p:nvSpPr>
        <p:spPr/>
        <p:txBody>
          <a:bodyPr/>
          <a:lstStyle/>
          <a:p>
            <a:r>
              <a:rPr lang="en-US" dirty="0"/>
              <a:t>Effects on Health</a:t>
            </a:r>
          </a:p>
        </p:txBody>
      </p:sp>
      <p:sp>
        <p:nvSpPr>
          <p:cNvPr id="3" name="Content Placeholder 2">
            <a:extLst>
              <a:ext uri="{FF2B5EF4-FFF2-40B4-BE49-F238E27FC236}">
                <a16:creationId xmlns:a16="http://schemas.microsoft.com/office/drawing/2014/main" id="{68D61CDC-1553-F744-9BDD-4F971501F820}"/>
              </a:ext>
            </a:extLst>
          </p:cNvPr>
          <p:cNvSpPr>
            <a:spLocks noGrp="1"/>
          </p:cNvSpPr>
          <p:nvPr>
            <p:ph idx="1"/>
          </p:nvPr>
        </p:nvSpPr>
        <p:spPr/>
        <p:txBody>
          <a:bodyPr>
            <a:normAutofit fontScale="92500" lnSpcReduction="10000"/>
          </a:bodyPr>
          <a:lstStyle/>
          <a:p>
            <a:pPr>
              <a:buFont typeface="Wingdings" pitchFamily="2" charset="2"/>
              <a:buChar char="§"/>
            </a:pPr>
            <a:r>
              <a:rPr lang="en-US" dirty="0">
                <a:solidFill>
                  <a:schemeClr val="tx1"/>
                </a:solidFill>
              </a:rPr>
              <a:t>5.6 million of today’s Americans younger than 18 will die early from a smoking-related illness</a:t>
            </a:r>
          </a:p>
          <a:p>
            <a:pPr>
              <a:buFont typeface="Wingdings" pitchFamily="2" charset="2"/>
              <a:buChar char="§"/>
            </a:pPr>
            <a:r>
              <a:rPr lang="en-US" dirty="0">
                <a:solidFill>
                  <a:schemeClr val="tx1"/>
                </a:solidFill>
              </a:rPr>
              <a:t>Poisoned by swallowing, breathing or absorbing e-cigarette liquid through their eyes or skin.</a:t>
            </a:r>
          </a:p>
          <a:p>
            <a:pPr>
              <a:buFont typeface="Wingdings" pitchFamily="2" charset="2"/>
              <a:buChar char="§"/>
            </a:pPr>
            <a:r>
              <a:rPr lang="en-US" dirty="0">
                <a:solidFill>
                  <a:schemeClr val="tx1"/>
                </a:solidFill>
              </a:rPr>
              <a:t>Defective e-cigarette batteries have caused some fires and explosions, a few of which have resulted in serious injuries</a:t>
            </a:r>
          </a:p>
          <a:p>
            <a:pPr>
              <a:buFont typeface="Wingdings" pitchFamily="2" charset="2"/>
              <a:buChar char="§"/>
            </a:pPr>
            <a:r>
              <a:rPr lang="en-US" dirty="0">
                <a:solidFill>
                  <a:schemeClr val="tx1"/>
                </a:solidFill>
              </a:rPr>
              <a:t>Cancer </a:t>
            </a:r>
          </a:p>
          <a:p>
            <a:pPr>
              <a:buFont typeface="Wingdings" pitchFamily="2" charset="2"/>
              <a:buChar char="§"/>
            </a:pPr>
            <a:r>
              <a:rPr lang="en-US" dirty="0">
                <a:solidFill>
                  <a:schemeClr val="tx1"/>
                </a:solidFill>
              </a:rPr>
              <a:t>Heart Disease</a:t>
            </a:r>
          </a:p>
          <a:p>
            <a:pPr lvl="1">
              <a:buFont typeface="Wingdings" pitchFamily="2" charset="2"/>
              <a:buChar char="§"/>
            </a:pPr>
            <a:r>
              <a:rPr lang="en-US" dirty="0">
                <a:solidFill>
                  <a:schemeClr val="tx1"/>
                </a:solidFill>
              </a:rPr>
              <a:t>Coronary Artery Disease</a:t>
            </a:r>
          </a:p>
          <a:p>
            <a:pPr lvl="1">
              <a:buFont typeface="Wingdings" pitchFamily="2" charset="2"/>
              <a:buChar char="§"/>
            </a:pPr>
            <a:r>
              <a:rPr lang="en-US" dirty="0">
                <a:solidFill>
                  <a:schemeClr val="tx1"/>
                </a:solidFill>
              </a:rPr>
              <a:t>Stroke</a:t>
            </a:r>
          </a:p>
          <a:p>
            <a:pPr>
              <a:buFont typeface="Wingdings" pitchFamily="2" charset="2"/>
              <a:buChar char="§"/>
            </a:pPr>
            <a:r>
              <a:rPr lang="en-US" dirty="0">
                <a:solidFill>
                  <a:schemeClr val="tx1"/>
                </a:solidFill>
              </a:rPr>
              <a:t>Lung Disease</a:t>
            </a:r>
          </a:p>
          <a:p>
            <a:pPr lvl="1">
              <a:buFont typeface="Wingdings" pitchFamily="2" charset="2"/>
              <a:buChar char="§"/>
            </a:pPr>
            <a:r>
              <a:rPr lang="en-US" dirty="0">
                <a:solidFill>
                  <a:schemeClr val="tx1"/>
                </a:solidFill>
              </a:rPr>
              <a:t>Lung Cancer</a:t>
            </a:r>
          </a:p>
          <a:p>
            <a:pPr lvl="1">
              <a:buFont typeface="Wingdings" pitchFamily="2" charset="2"/>
              <a:buChar char="§"/>
            </a:pPr>
            <a:r>
              <a:rPr lang="en-US" dirty="0">
                <a:solidFill>
                  <a:schemeClr val="tx1"/>
                </a:solidFill>
              </a:rPr>
              <a:t>Chronic Obstructive Pulmonary Disorder  </a:t>
            </a:r>
          </a:p>
          <a:p>
            <a:pPr marL="0" indent="0">
              <a:buNone/>
            </a:pPr>
            <a:endParaRPr lang="en-US" dirty="0"/>
          </a:p>
        </p:txBody>
      </p:sp>
      <p:pic>
        <p:nvPicPr>
          <p:cNvPr id="4" name="Picture 3">
            <a:extLst>
              <a:ext uri="{FF2B5EF4-FFF2-40B4-BE49-F238E27FC236}">
                <a16:creationId xmlns:a16="http://schemas.microsoft.com/office/drawing/2014/main" id="{F5D8502F-36B2-F14F-B1B7-66BF0CA729F7}"/>
              </a:ext>
            </a:extLst>
          </p:cNvPr>
          <p:cNvPicPr>
            <a:picLocks noChangeAspect="1"/>
          </p:cNvPicPr>
          <p:nvPr/>
        </p:nvPicPr>
        <p:blipFill>
          <a:blip r:embed="rId3"/>
          <a:stretch>
            <a:fillRect/>
          </a:stretch>
        </p:blipFill>
        <p:spPr>
          <a:xfrm>
            <a:off x="5979885" y="3807374"/>
            <a:ext cx="5500914" cy="2692640"/>
          </a:xfrm>
          <a:prstGeom prst="rect">
            <a:avLst/>
          </a:prstGeom>
        </p:spPr>
      </p:pic>
    </p:spTree>
    <p:extLst>
      <p:ext uri="{BB962C8B-B14F-4D97-AF65-F5344CB8AC3E}">
        <p14:creationId xmlns:p14="http://schemas.microsoft.com/office/powerpoint/2010/main" val="2227115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60A26-676A-1F48-AD64-74E01F740A22}"/>
              </a:ext>
            </a:extLst>
          </p:cNvPr>
          <p:cNvSpPr>
            <a:spLocks noGrp="1"/>
          </p:cNvSpPr>
          <p:nvPr>
            <p:ph type="title"/>
          </p:nvPr>
        </p:nvSpPr>
        <p:spPr/>
        <p:txBody>
          <a:bodyPr/>
          <a:lstStyle/>
          <a:p>
            <a:r>
              <a:rPr lang="en-US" dirty="0"/>
              <a:t>Youth prevention</a:t>
            </a:r>
          </a:p>
        </p:txBody>
      </p:sp>
      <p:sp>
        <p:nvSpPr>
          <p:cNvPr id="3" name="Content Placeholder 2">
            <a:extLst>
              <a:ext uri="{FF2B5EF4-FFF2-40B4-BE49-F238E27FC236}">
                <a16:creationId xmlns:a16="http://schemas.microsoft.com/office/drawing/2014/main" id="{884C4C89-5825-1C4F-A295-108626257BA6}"/>
              </a:ext>
            </a:extLst>
          </p:cNvPr>
          <p:cNvSpPr>
            <a:spLocks noGrp="1"/>
          </p:cNvSpPr>
          <p:nvPr>
            <p:ph idx="1"/>
          </p:nvPr>
        </p:nvSpPr>
        <p:spPr/>
        <p:txBody>
          <a:bodyPr/>
          <a:lstStyle/>
          <a:p>
            <a:pPr>
              <a:buFont typeface="Wingdings" pitchFamily="2" charset="2"/>
              <a:buChar char="§"/>
            </a:pPr>
            <a:r>
              <a:rPr lang="en-US" dirty="0">
                <a:solidFill>
                  <a:schemeClr val="tx1"/>
                </a:solidFill>
              </a:rPr>
              <a:t>Set a good example by not using tobacco products, keep home and environment tobacco-free zone. </a:t>
            </a:r>
          </a:p>
          <a:p>
            <a:pPr>
              <a:buFont typeface="Wingdings" pitchFamily="2" charset="2"/>
              <a:buChar char="§"/>
            </a:pPr>
            <a:r>
              <a:rPr lang="en-US" dirty="0">
                <a:solidFill>
                  <a:schemeClr val="tx1"/>
                </a:solidFill>
              </a:rPr>
              <a:t>Know your resources.</a:t>
            </a:r>
          </a:p>
          <a:p>
            <a:pPr>
              <a:buFont typeface="Wingdings" pitchFamily="2" charset="2"/>
              <a:buChar char="§"/>
            </a:pPr>
            <a:r>
              <a:rPr lang="en-US" dirty="0">
                <a:solidFill>
                  <a:schemeClr val="tx1"/>
                </a:solidFill>
              </a:rPr>
              <a:t>Open discussion; avoid criticism, be patient, and actively listen. </a:t>
            </a:r>
          </a:p>
          <a:p>
            <a:pPr lvl="1">
              <a:buFont typeface="Wingdings" pitchFamily="2" charset="2"/>
              <a:buChar char="v"/>
            </a:pPr>
            <a:r>
              <a:rPr lang="en-US" dirty="0">
                <a:solidFill>
                  <a:schemeClr val="tx1"/>
                </a:solidFill>
              </a:rPr>
              <a:t>Why he or she interested in using tobacco products?</a:t>
            </a:r>
          </a:p>
          <a:p>
            <a:pPr lvl="1">
              <a:buFont typeface="Wingdings" pitchFamily="2" charset="2"/>
              <a:buChar char="v"/>
            </a:pPr>
            <a:r>
              <a:rPr lang="en-US" dirty="0">
                <a:solidFill>
                  <a:schemeClr val="tx1"/>
                </a:solidFill>
              </a:rPr>
              <a:t>Which products has he or she been introduced to.?</a:t>
            </a:r>
          </a:p>
          <a:p>
            <a:pPr lvl="1">
              <a:buFont typeface="Wingdings" pitchFamily="2" charset="2"/>
              <a:buChar char="v"/>
            </a:pPr>
            <a:r>
              <a:rPr lang="en-US" dirty="0">
                <a:solidFill>
                  <a:schemeClr val="tx1"/>
                </a:solidFill>
              </a:rPr>
              <a:t>Harms of using tobacco products, like e-cigarettes, regularly.</a:t>
            </a:r>
          </a:p>
          <a:p>
            <a:pPr>
              <a:buFont typeface="Wingdings" pitchFamily="2" charset="2"/>
              <a:buChar char="§"/>
            </a:pPr>
            <a:endParaRPr lang="en-US" dirty="0"/>
          </a:p>
          <a:p>
            <a:endParaRPr lang="en-US" dirty="0"/>
          </a:p>
        </p:txBody>
      </p:sp>
      <p:pic>
        <p:nvPicPr>
          <p:cNvPr id="4" name="Picture 3">
            <a:extLst>
              <a:ext uri="{FF2B5EF4-FFF2-40B4-BE49-F238E27FC236}">
                <a16:creationId xmlns:a16="http://schemas.microsoft.com/office/drawing/2014/main" id="{C53ADEF2-F158-4B4F-8F95-68F535D24AB2}"/>
              </a:ext>
            </a:extLst>
          </p:cNvPr>
          <p:cNvPicPr>
            <a:picLocks noChangeAspect="1"/>
          </p:cNvPicPr>
          <p:nvPr/>
        </p:nvPicPr>
        <p:blipFill>
          <a:blip r:embed="rId3"/>
          <a:stretch>
            <a:fillRect/>
          </a:stretch>
        </p:blipFill>
        <p:spPr>
          <a:xfrm>
            <a:off x="7674426" y="3672114"/>
            <a:ext cx="2448379" cy="2448379"/>
          </a:xfrm>
          <a:prstGeom prst="rect">
            <a:avLst/>
          </a:prstGeom>
        </p:spPr>
      </p:pic>
    </p:spTree>
    <p:extLst>
      <p:ext uri="{BB962C8B-B14F-4D97-AF65-F5344CB8AC3E}">
        <p14:creationId xmlns:p14="http://schemas.microsoft.com/office/powerpoint/2010/main" val="2915495864"/>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Dividend</Template>
  <TotalTime>56011</TotalTime>
  <Words>1755</Words>
  <Application>Microsoft Macintosh PowerPoint</Application>
  <PresentationFormat>Widescreen</PresentationFormat>
  <Paragraphs>116</Paragraphs>
  <Slides>9</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Calibri</vt:lpstr>
      <vt:lpstr>Gill Sans MT</vt:lpstr>
      <vt:lpstr>Wingdings</vt:lpstr>
      <vt:lpstr>Wingdings 2</vt:lpstr>
      <vt:lpstr>Dividend</vt:lpstr>
      <vt:lpstr>Smoking and tobacco Use:  Youth prevention  </vt:lpstr>
      <vt:lpstr>Tobacco products</vt:lpstr>
      <vt:lpstr>Tobacco products</vt:lpstr>
      <vt:lpstr>Tobacco products</vt:lpstr>
      <vt:lpstr>JUUL</vt:lpstr>
      <vt:lpstr>What’s the stats?</vt:lpstr>
      <vt:lpstr>Effects on African Americans</vt:lpstr>
      <vt:lpstr>Effects on Health</vt:lpstr>
      <vt:lpstr>Youth prevention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Smoking and tobacco use in the youth  </dc:title>
  <dc:creator>Raven Stokeling</dc:creator>
  <cp:lastModifiedBy>Raven Stokeling</cp:lastModifiedBy>
  <cp:revision>39</cp:revision>
  <dcterms:created xsi:type="dcterms:W3CDTF">2021-03-04T13:30:06Z</dcterms:created>
  <dcterms:modified xsi:type="dcterms:W3CDTF">2021-04-23T02:10:44Z</dcterms:modified>
</cp:coreProperties>
</file>